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  <p:sldMasterId id="2147483733" r:id="rId2"/>
  </p:sldMasterIdLst>
  <p:notesMasterIdLst>
    <p:notesMasterId r:id="rId78"/>
  </p:notesMasterIdLst>
  <p:sldIdLst>
    <p:sldId id="256" r:id="rId3"/>
    <p:sldId id="258" r:id="rId4"/>
    <p:sldId id="360" r:id="rId5"/>
    <p:sldId id="356" r:id="rId6"/>
    <p:sldId id="357" r:id="rId7"/>
    <p:sldId id="358" r:id="rId8"/>
    <p:sldId id="260" r:id="rId9"/>
    <p:sldId id="261" r:id="rId10"/>
    <p:sldId id="263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359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61" r:id="rId42"/>
    <p:sldId id="363" r:id="rId43"/>
    <p:sldId id="364" r:id="rId44"/>
    <p:sldId id="362" r:id="rId45"/>
    <p:sldId id="365" r:id="rId46"/>
    <p:sldId id="366" r:id="rId47"/>
    <p:sldId id="367" r:id="rId48"/>
    <p:sldId id="368" r:id="rId49"/>
    <p:sldId id="369" r:id="rId50"/>
    <p:sldId id="370" r:id="rId51"/>
    <p:sldId id="299" r:id="rId52"/>
    <p:sldId id="300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52" r:id="rId68"/>
    <p:sldId id="353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</p:sldIdLst>
  <p:sldSz cx="9144000" cy="6858000" type="screen4x3"/>
  <p:notesSz cx="6858000" cy="9144000"/>
  <p:defaultTextStyle>
    <a:defPPr>
      <a:defRPr lang="sv-SE"/>
    </a:defPPr>
    <a:lvl1pPr marL="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63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931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39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862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32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794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26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726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DAAE7C-88CC-4D14-BD66-B2415EEB2943}">
          <p14:sldIdLst>
            <p14:sldId id="256"/>
            <p14:sldId id="258"/>
          </p14:sldIdLst>
        </p14:section>
        <p14:section name="Loading the Library" id="{3773F307-288B-4D06-8A6D-0734032F104E}">
          <p14:sldIdLst>
            <p14:sldId id="360"/>
            <p14:sldId id="356"/>
            <p14:sldId id="357"/>
          </p14:sldIdLst>
        </p14:section>
        <p14:section name="Library Introduction" id="{AE526487-3033-4E63-BCC9-1FCE69A5C2AE}">
          <p14:sldIdLst>
            <p14:sldId id="358"/>
            <p14:sldId id="260"/>
            <p14:sldId id="261"/>
            <p14:sldId id="263"/>
          </p14:sldIdLst>
        </p14:section>
        <p14:section name="Example 1" id="{700AEBA2-7108-4172-928A-DB13E5DCCAC2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359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61"/>
            <p14:sldId id="363"/>
            <p14:sldId id="364"/>
            <p14:sldId id="362"/>
            <p14:sldId id="365"/>
            <p14:sldId id="366"/>
            <p14:sldId id="367"/>
            <p14:sldId id="368"/>
            <p14:sldId id="369"/>
            <p14:sldId id="370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Example 2" id="{3CE5AE44-140C-4852-99DE-8C95076CDF87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52"/>
            <p14:sldId id="353"/>
            <p14:sldId id="317"/>
            <p14:sldId id="318"/>
          </p14:sldIdLst>
        </p14:section>
        <p14:section name="Example 3" id="{BF7E5048-7DFC-457C-8C78-E8E686D393C4}">
          <p14:sldIdLst>
            <p14:sldId id="319"/>
            <p14:sldId id="320"/>
            <p14:sldId id="321"/>
            <p14:sldId id="322"/>
            <p14:sldId id="323"/>
          </p14:sldIdLst>
        </p14:section>
        <p14:section name="END" id="{27151EFA-AC92-41F5-B2D2-74C7ED9BEBA6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1" autoAdjust="0"/>
    <p:restoredTop sz="93186" autoAdjust="0"/>
  </p:normalViewPr>
  <p:slideViewPr>
    <p:cSldViewPr>
      <p:cViewPr varScale="1">
        <p:scale>
          <a:sx n="93" d="100"/>
          <a:sy n="93" d="100"/>
        </p:scale>
        <p:origin x="672" y="208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D2BD5-921C-439E-8DFF-A4F61DE909D5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D65BD-889F-459F-9228-0DCC861F6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4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Airport to</a:t>
            </a:r>
            <a:r>
              <a:rPr lang="en-US" baseline="0" dirty="0"/>
              <a:t> central station</a:t>
            </a:r>
          </a:p>
          <a:p>
            <a:r>
              <a:rPr lang="en-US" baseline="0" dirty="0"/>
              <a:t>Take line 3 or line 4 to </a:t>
            </a:r>
            <a:r>
              <a:rPr lang="en-US" baseline="0" dirty="0" err="1"/>
              <a:t>Nyl</a:t>
            </a:r>
            <a:r>
              <a:rPr lang="en-US" baseline="0" dirty="0"/>
              <a:t>… (</a:t>
            </a:r>
            <a:r>
              <a:rPr lang="en-US" baseline="0" dirty="0" err="1"/>
              <a:t>Stattnet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6607F-F682-4ACC-9B48-EA7CEBC48E5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4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4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2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6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8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6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84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7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6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0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8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72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00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90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93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12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17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92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7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2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59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25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25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13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2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53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04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33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9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20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51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63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38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15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75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38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16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40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41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06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47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83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006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095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41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9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668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23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12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8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D65BD-889F-459F-9228-0DCC861F69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4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7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D6FCF-7F10-475F-B449-6E8153922B7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5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78977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8185" y="2636381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/>
              <a:t>KTH ROYAL INSTITUTE</a:t>
            </a:r>
            <a:br>
              <a:rPr lang="sv-SE" sz="1100" b="1" dirty="0"/>
            </a:br>
            <a:r>
              <a:rPr lang="sv-SE" sz="1100" b="1" dirty="0"/>
              <a:t>OF</a:t>
            </a:r>
            <a:r>
              <a:rPr lang="sv-SE" sz="1100" b="1" baseline="0" dirty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5684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0FAE0904-30B0-084E-A9AA-B971B4509578}" type="datetime1">
              <a:rPr lang="sv-SE" smtClean="0"/>
              <a:t>2017-04-19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51781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982459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1" y="2057412"/>
            <a:ext cx="6935788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CF5E-F12D-3644-B9C2-4BBD52B23B7C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6866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/>
              <a:t>KTH ROYAL INSTITUTE</a:t>
            </a:r>
            <a:br>
              <a:rPr lang="sv-SE" sz="1100" b="1" dirty="0"/>
            </a:br>
            <a:r>
              <a:rPr lang="sv-SE" sz="1100" b="1" dirty="0"/>
              <a:t>OF</a:t>
            </a:r>
            <a:r>
              <a:rPr lang="sv-SE" sz="1100" b="1" baseline="0" dirty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7169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308620" y="332656"/>
            <a:ext cx="7511852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8DA10CE-2294-ED48-8CB0-934D54D5589A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3129822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4608512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340768"/>
            <a:ext cx="3328988" cy="432025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331640" y="332656"/>
            <a:ext cx="7223398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039FF-3853-A548-9DB7-233EC4201588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67770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1582740"/>
            <a:ext cx="4564992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8BAA14-BF95-4B4F-918F-56F4B9672530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324549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FE08CED6-11B0-6947-AD12-1C3F659525F5}" type="datetime1">
              <a:rPr lang="sv-SE" smtClean="0"/>
              <a:t>2017-04-19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52940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332656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47A066D-83A1-E241-BC99-F1423D5E874B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4164829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581BB47D-D85E-8B4B-881F-B9B1D240C158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87859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8185" y="2630370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9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D2C01655-895B-F64B-8BAA-2E5694F48B9C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2731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3C7F372A-0D81-4148-90CA-61D495F74AE0}" type="datetime1">
              <a:rPr lang="sv-SE" smtClean="0"/>
              <a:t>2017-04-19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722705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384398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556792"/>
            <a:ext cx="8231511" cy="4104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633B-334A-164A-B4BB-9865414A3143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8001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19672" y="6282354"/>
            <a:ext cx="2895600" cy="365125"/>
          </a:xfrm>
        </p:spPr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72400" y="6282354"/>
            <a:ext cx="531863" cy="365125"/>
          </a:xfrm>
        </p:spPr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A0FCB2-5C8D-0C47-A7C1-F298CDC09A04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text 2"/>
          <p:cNvSpPr>
            <a:spLocks noGrp="1"/>
          </p:cNvSpPr>
          <p:nvPr>
            <p:ph idx="1"/>
          </p:nvPr>
        </p:nvSpPr>
        <p:spPr>
          <a:xfrm>
            <a:off x="338964" y="1582739"/>
            <a:ext cx="848150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09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19672" y="6282354"/>
            <a:ext cx="2895600" cy="365125"/>
          </a:xfrm>
        </p:spPr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72400" y="6282354"/>
            <a:ext cx="531863" cy="365125"/>
          </a:xfrm>
        </p:spPr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64608A1-1BB1-8349-8B63-AD2B202A53DF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text 2"/>
          <p:cNvSpPr>
            <a:spLocks noGrp="1"/>
          </p:cNvSpPr>
          <p:nvPr>
            <p:ph idx="1"/>
          </p:nvPr>
        </p:nvSpPr>
        <p:spPr>
          <a:xfrm>
            <a:off x="338964" y="1582739"/>
            <a:ext cx="848150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41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30A128FB-F44D-4D41-B648-A75F3F895E21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64638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F6AB5412-9F9C-4844-A985-EA01CCA2B153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72496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D5726A2C-E0DC-6C46-89D0-E6AF053E9432}" type="datetime1">
              <a:rPr lang="sv-SE" smtClean="0"/>
              <a:t>2017-04-19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98388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404870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54CA92D7-FED2-8748-8404-8F424BB6E7F0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72457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71D37BF5-AF44-394B-89CC-809023EEBE75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64623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369DC8B7-9A49-1549-B998-6AE2E8EC3229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330700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331640" y="338899"/>
            <a:ext cx="7488832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dirty="0" err="1"/>
              <a:t>Klicka</a:t>
            </a:r>
            <a:r>
              <a:rPr lang="sv-SE" dirty="0"/>
              <a:t>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38964" y="1582739"/>
            <a:ext cx="848150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3D9A1174-E6AA-BA43-AC0F-18999DC8273B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latshållare för sidfot 4"/>
          <p:cNvSpPr txBox="1">
            <a:spLocks/>
          </p:cNvSpPr>
          <p:nvPr userDrawn="1"/>
        </p:nvSpPr>
        <p:spPr>
          <a:xfrm>
            <a:off x="1696175" y="6269050"/>
            <a:ext cx="2895600" cy="36512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sv-SE"/>
            </a:defPPr>
            <a:lvl1pPr marL="0" algn="l" defTabSz="912931" rtl="0" eaLnBrk="1" latinLnBrk="0" hangingPunct="1">
              <a:lnSpc>
                <a:spcPts val="899"/>
              </a:lnSpc>
              <a:defRPr sz="7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6463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931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39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862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32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8794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260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1726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685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E5262040-5FDD-2548-A9E3-264A4726AF4F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latshållare för sidfot 4"/>
          <p:cNvSpPr txBox="1">
            <a:spLocks/>
          </p:cNvSpPr>
          <p:nvPr userDrawn="1"/>
        </p:nvSpPr>
        <p:spPr>
          <a:xfrm>
            <a:off x="1696175" y="6269050"/>
            <a:ext cx="2895600" cy="36512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sv-SE"/>
            </a:defPPr>
            <a:lvl1pPr marL="0" algn="l" defTabSz="912931" rtl="0" eaLnBrk="1" latinLnBrk="0" hangingPunct="1">
              <a:lnSpc>
                <a:spcPts val="899"/>
              </a:lnSpc>
              <a:defRPr sz="7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6463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931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39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862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32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8794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260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1726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133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th.se/profile/luigiv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0.png"/><Relationship Id="rId5" Type="http://schemas.openxmlformats.org/officeDocument/2006/relationships/image" Target="../media/image300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4" Type="http://schemas.openxmlformats.org/officeDocument/2006/relationships/image" Target="../media/image41.png"/><Relationship Id="rId5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SmarTS-Lab/OpenIPSL/releases/tag/Tuto_TAMU_201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7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jpg"/><Relationship Id="rId12" Type="http://schemas.openxmlformats.org/officeDocument/2006/relationships/image" Target="../media/image103.jpeg"/><Relationship Id="rId13" Type="http://schemas.openxmlformats.org/officeDocument/2006/relationships/image" Target="../media/image104.png"/><Relationship Id="rId14" Type="http://schemas.openxmlformats.org/officeDocument/2006/relationships/image" Target="../media/image10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6" Type="http://schemas.openxmlformats.org/officeDocument/2006/relationships/image" Target="../media/image97.jpg"/><Relationship Id="rId7" Type="http://schemas.openxmlformats.org/officeDocument/2006/relationships/image" Target="../media/image98.jpg"/><Relationship Id="rId8" Type="http://schemas.openxmlformats.org/officeDocument/2006/relationships/image" Target="../media/image99.jpeg"/><Relationship Id="rId9" Type="http://schemas.openxmlformats.org/officeDocument/2006/relationships/image" Target="../media/image100.jpg"/><Relationship Id="rId10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ctrTitle"/>
          </p:nvPr>
        </p:nvSpPr>
        <p:spPr bwMode="auto">
          <a:xfrm>
            <a:off x="876209" y="1382911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en-US" altLang="sv-SE" sz="4800" b="0" dirty="0" smtClean="0">
                <a:ea typeface="Geneva"/>
                <a:cs typeface="Geneva"/>
              </a:rPr>
              <a:t>OpenIPSL</a:t>
            </a:r>
            <a:r>
              <a:rPr lang="en-US" altLang="sv-SE" sz="4800" dirty="0" smtClean="0">
                <a:ea typeface="Geneva"/>
                <a:cs typeface="Geneva"/>
              </a:rPr>
              <a:t/>
            </a:r>
            <a:br>
              <a:rPr lang="en-US" altLang="sv-SE" sz="4800" dirty="0" smtClean="0">
                <a:ea typeface="Geneva"/>
                <a:cs typeface="Geneva"/>
              </a:rPr>
            </a:br>
            <a:r>
              <a:rPr lang="en-US" altLang="sv-SE" sz="1800" b="0" dirty="0" smtClean="0">
                <a:ea typeface="Geneva"/>
                <a:cs typeface="Geneva"/>
              </a:rPr>
              <a:t>A </a:t>
            </a:r>
            <a:r>
              <a:rPr lang="en-US" altLang="sv-SE" sz="1800" b="0" dirty="0">
                <a:ea typeface="Geneva"/>
                <a:cs typeface="Geneva"/>
              </a:rPr>
              <a:t>Modelica Library for Power Systems Simulation</a:t>
            </a:r>
            <a:endParaRPr lang="en-US" altLang="sv-SE" sz="1800" dirty="0">
              <a:ea typeface="Geneva"/>
              <a:cs typeface="Geneva"/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90409" y="2420888"/>
            <a:ext cx="9144000" cy="1752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800" dirty="0">
                <a:solidFill>
                  <a:srgbClr val="898989"/>
                </a:solidFill>
              </a:rPr>
              <a:t>Assoc. Prof. </a:t>
            </a:r>
            <a:r>
              <a:rPr lang="en-US" sz="2800" b="1" dirty="0">
                <a:solidFill>
                  <a:srgbClr val="898989"/>
                </a:solidFill>
              </a:rPr>
              <a:t>Luigi </a:t>
            </a:r>
            <a:r>
              <a:rPr lang="en-US" sz="2800" b="1" dirty="0" err="1">
                <a:solidFill>
                  <a:srgbClr val="898989"/>
                </a:solidFill>
              </a:rPr>
              <a:t>Vanfretti</a:t>
            </a:r>
            <a:endParaRPr lang="en-US" sz="2800" b="1" dirty="0">
              <a:solidFill>
                <a:srgbClr val="898989"/>
              </a:solidFill>
            </a:endParaRP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luigiv@kth.se,</a:t>
            </a: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rId3"/>
              </a:rPr>
              <a:t>https://www.kth.se/profile/luigiv/</a:t>
            </a:r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</a:rPr>
              <a:t> </a:t>
            </a:r>
          </a:p>
          <a:p>
            <a:pPr algn="ctr" eaLnBrk="1" hangingPunct="1"/>
            <a:endParaRPr lang="en-US" altLang="sv-SE" sz="2800" dirty="0">
              <a:solidFill>
                <a:srgbClr val="898989"/>
              </a:solidFill>
              <a:ea typeface="Geneva"/>
              <a:cs typeface="Geneva"/>
            </a:endParaRPr>
          </a:p>
          <a:p>
            <a:pPr algn="ctr" eaLnBrk="1" hangingPunct="1"/>
            <a:endParaRPr lang="en-US" altLang="sv-SE" sz="1000" dirty="0">
              <a:solidFill>
                <a:srgbClr val="898989"/>
              </a:solidFill>
              <a:ea typeface="Geneva"/>
              <a:cs typeface="Geneva"/>
            </a:endParaRPr>
          </a:p>
        </p:txBody>
      </p:sp>
      <p:pic>
        <p:nvPicPr>
          <p:cNvPr id="8" name="Picture 2" descr="C:\Nobackup\Dropbox\Maxime - Luigi\presentations\Material From Luigi\SmarTSLabLogo\smartslab_logo_Transparente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t="10406" r="9422" b="16975"/>
          <a:stretch/>
        </p:blipFill>
        <p:spPr bwMode="auto">
          <a:xfrm>
            <a:off x="6444208" y="241023"/>
            <a:ext cx="2422204" cy="847669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5" name="Rounded Rectangle 4"/>
          <p:cNvSpPr/>
          <p:nvPr/>
        </p:nvSpPr>
        <p:spPr>
          <a:xfrm>
            <a:off x="539552" y="4519124"/>
            <a:ext cx="8326860" cy="10080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Hands-on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Examples!</a:t>
            </a:r>
            <a:endParaRPr kumimoji="0" lang="en-US" sz="18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chemeClr val="tx1"/>
                </a:solidFill>
              </a:rPr>
              <a:t>Please follow these slides to carry out the examples.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708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r>
              <a:rPr lang="en-US" baseline="30000" dirty="0"/>
              <a:t>*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0D6E637-0CFA-0F4A-B35A-0367603C8F47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Single Machine Infinite Bus (SMIB) system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Analysis of the transient stability of the system including the effects of rotor circuit dynamics and excitation control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Four machines represented by one connected via transformer and parallel lines to the infinite bus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3" y="6423755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FFFFFF"/>
                </a:solidFill>
              </a:rPr>
              <a:t>*</a:t>
            </a:r>
            <a:r>
              <a:rPr lang="en-US" sz="1400" dirty="0">
                <a:solidFill>
                  <a:srgbClr val="FFFFFF"/>
                </a:solidFill>
              </a:rPr>
              <a:t> P. </a:t>
            </a:r>
            <a:r>
              <a:rPr lang="en-US" sz="1400" dirty="0" err="1">
                <a:solidFill>
                  <a:srgbClr val="FFFFFF"/>
                </a:solidFill>
              </a:rPr>
              <a:t>Kundur</a:t>
            </a:r>
            <a:r>
              <a:rPr lang="en-US" sz="1400" dirty="0">
                <a:solidFill>
                  <a:srgbClr val="FFFFFF"/>
                </a:solidFill>
              </a:rPr>
              <a:t>, “Power System Stability and Control”, Example 13.2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93" y="1437297"/>
            <a:ext cx="5724128" cy="2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A1DD6E-3DF6-7541-AF7A-5C53BA67E7CE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8964" y="1582739"/>
            <a:ext cx="5169140" cy="4078286"/>
          </a:xfrm>
        </p:spPr>
        <p:txBody>
          <a:bodyPr/>
          <a:lstStyle/>
          <a:p>
            <a:r>
              <a:rPr lang="en-US" b="1" dirty="0"/>
              <a:t>Power flow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Power flow results were obtained by PSAT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Prepared Example 1 already exists in PSAT and can be used for power flow calculations and dynamic simulations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41" y="1417638"/>
            <a:ext cx="2874898" cy="39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54F995C-6453-534A-A0BD-513A0CB4D1D0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Power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1 is loaded and the power flow calculations are executed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6" y="2614451"/>
            <a:ext cx="3331428" cy="2875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866" y="2420888"/>
            <a:ext cx="3736006" cy="3281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2733" y="4701952"/>
            <a:ext cx="695517" cy="251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63182" y="4554874"/>
            <a:ext cx="901100" cy="314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58401" y="4572387"/>
            <a:ext cx="36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07620" y="3377953"/>
            <a:ext cx="36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8EEC38-4723-164B-9FD4-37C454B13E86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8964" y="1582739"/>
            <a:ext cx="4233036" cy="4078286"/>
          </a:xfrm>
        </p:spPr>
        <p:txBody>
          <a:bodyPr/>
          <a:lstStyle/>
          <a:p>
            <a:r>
              <a:rPr lang="en-US" b="1" dirty="0"/>
              <a:t>Power flow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Static Report can be access where all of the power flow results are listed along with the initial values of various state variables of the models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In this tutorial, there is no need to run the power flow in PSAT since the data will be provided, but feel free to explore PSAT later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040" y="2300685"/>
            <a:ext cx="3902320" cy="31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971B88-0E87-794F-81B8-DE15AE835C49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Power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summary of all of the relevant data from the power flow is given on the figure below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3212976"/>
            <a:ext cx="7823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EDEA12-F679-AE44-830B-40D4D9D8A69A}" type="datetime1">
              <a:rPr lang="sv-SE" smtClean="0"/>
              <a:t>2017-04-19</a:t>
            </a:fld>
            <a:endParaRPr lang="sv-SE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First, the package where the generator model will be located has to be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is done by right clicking on the </a:t>
            </a:r>
            <a:r>
              <a:rPr lang="en-US" i="1" dirty="0"/>
              <a:t>Example_1</a:t>
            </a:r>
            <a:r>
              <a:rPr lang="en-US" dirty="0"/>
              <a:t> in the </a:t>
            </a:r>
            <a:r>
              <a:rPr lang="en-US" i="1" dirty="0" err="1"/>
              <a:t>Working_Examples</a:t>
            </a:r>
            <a:r>
              <a:rPr lang="en-US" dirty="0"/>
              <a:t> 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package should be named </a:t>
            </a:r>
            <a:r>
              <a:rPr lang="en-US" i="1" dirty="0"/>
              <a:t>Generator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03076" y="3717032"/>
            <a:ext cx="5849244" cy="2258873"/>
            <a:chOff x="1603076" y="3399810"/>
            <a:chExt cx="5849244" cy="22588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" b="17397"/>
            <a:stretch/>
          </p:blipFill>
          <p:spPr>
            <a:xfrm>
              <a:off x="2267744" y="3429000"/>
              <a:ext cx="1401548" cy="21310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8872" y="3399810"/>
              <a:ext cx="3423448" cy="225887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603076" y="4869160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5459014" y="3759850"/>
              <a:ext cx="1777282" cy="4320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4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54A3E2B-A0E5-8F45-BB45-C73A08E2F44D}" type="datetime1">
              <a:rPr lang="sv-SE" smtClean="0"/>
              <a:t>2017-04-19</a:t>
            </a:fld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Within the </a:t>
            </a:r>
            <a:r>
              <a:rPr lang="en-US" i="1" dirty="0"/>
              <a:t>Generator</a:t>
            </a:r>
            <a:r>
              <a:rPr lang="en-US" dirty="0"/>
              <a:t> package, model of the generator shall be created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Extends from </a:t>
            </a:r>
            <a:r>
              <a:rPr lang="en-US" i="1" dirty="0" err="1"/>
              <a:t>Tutorial.Support.Generator_Example</a:t>
            </a:r>
            <a:endParaRPr lang="en-US" i="1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79132" y="2921467"/>
            <a:ext cx="7397324" cy="2811789"/>
            <a:chOff x="1279132" y="2780928"/>
            <a:chExt cx="7397324" cy="281178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081" y="2852936"/>
              <a:ext cx="4905375" cy="268605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279132" y="2780928"/>
              <a:ext cx="7253308" cy="2811789"/>
              <a:chOff x="1279132" y="2458244"/>
              <a:chExt cx="7253308" cy="281178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826" y="2458244"/>
                <a:ext cx="1640210" cy="2811789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1279132" y="4111534"/>
                <a:ext cx="1008112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5073102" y="2890292"/>
                <a:ext cx="3459338" cy="50405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073102" y="3394348"/>
                <a:ext cx="3459338" cy="2880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77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C48EBB4-7781-0045-A0FD-FC8B467A20A1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6</a:t>
            </a:r>
            <a:r>
              <a:rPr lang="en-US" baseline="30000" dirty="0"/>
              <a:t>th </a:t>
            </a:r>
            <a:r>
              <a:rPr lang="en-US" dirty="0"/>
              <a:t>order model of the generator from the PSAT is used</a:t>
            </a:r>
            <a:endParaRPr lang="en-US" baseline="30000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model is added by dragging the generator from the library and dropping it to the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67910"/>
            <a:ext cx="901621" cy="2598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080" y="2817054"/>
            <a:ext cx="3115568" cy="29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E476EA8-32E6-C447-8C67-730E9AF4F9E2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 of the generator are given in the table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27584" y="2403837"/>
              <a:ext cx="3054200" cy="30452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55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76355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2220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1.81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1.76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′′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745014"/>
                  </p:ext>
                </p:extLst>
              </p:nvPr>
            </p:nvGraphicFramePr>
            <p:xfrm>
              <a:off x="827584" y="2403837"/>
              <a:ext cx="3054200" cy="30452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3550"/>
                    <a:gridCol w="763550"/>
                    <a:gridCol w="763550"/>
                    <a:gridCol w="763550"/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7813" r="-300000" b="-7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813" r="-100794" b="-7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111290" r="-300000" b="-6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111290" r="-100794" b="-6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207937" r="-300000" b="-5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207937" r="-100794" b="-5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312903" r="-300000" b="-4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312903" r="-100794" b="-4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400000" r="-300000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1.76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400000" r="-100794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524590" r="-300000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524590" r="-100794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0.002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604762" r="-300000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604762" r="-100794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4" t="-727869" r="-3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0.23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27869" r="-10079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43" y="2476189"/>
            <a:ext cx="3115568" cy="29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9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ED9C2B-DC80-BD41-999F-8F3CE09E1597}" type="datetime1">
              <a:rPr lang="sv-SE" smtClean="0"/>
              <a:t>2017-04-19</a:t>
            </a:fld>
            <a:endParaRPr lang="sv-SE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Generator model – Step 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flow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Using the variables (V_0, angle_0, etc.) allow to propagate the parameters to the “upper layer” of the generator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963136"/>
                  </p:ext>
                </p:extLst>
              </p:nvPr>
            </p:nvGraphicFramePr>
            <p:xfrm>
              <a:off x="3067472" y="2070094"/>
              <a:ext cx="2808312" cy="2727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V_0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𝑎𝑛𝑔𝑙𝑒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angle_0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/>
                            <a:t>P_0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/>
                            <a:t>Q_0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V_b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963136"/>
                  </p:ext>
                </p:extLst>
              </p:nvPr>
            </p:nvGraphicFramePr>
            <p:xfrm>
              <a:off x="3067472" y="2070094"/>
              <a:ext cx="2808312" cy="27270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41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41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7813" r="-100433" b="-6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V_0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109524" r="-100433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angle_0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203077" r="-100433" b="-4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/>
                            <a:t>P_0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2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312698" r="-100433" b="-32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i-FI" dirty="0"/>
                            <a:t>Q_0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406250" r="-100433" b="-2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V_b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498462" r="-100433" b="-1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2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33" t="-607813" r="-100433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051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Agenda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B834FB-A7B6-BD43-8894-4DB8C964BC1A}" type="datetime1">
              <a:rPr lang="sv-SE" smtClean="0"/>
              <a:t>2017-04-19</a:t>
            </a:fld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Very brief introduction </a:t>
            </a:r>
            <a:r>
              <a:rPr lang="en-US" dirty="0"/>
              <a:t>to the Open-Instance Power System Library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Modelling and simulation possibilities by using </a:t>
            </a:r>
            <a:r>
              <a:rPr lang="en-US" dirty="0" err="1"/>
              <a:t>OpenIPSL</a:t>
            </a:r>
            <a:r>
              <a:rPr lang="en-US" dirty="0"/>
              <a:t> and Modelica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Comparison of the performance with a reference simulation software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3 use cases with a dynamic simulation and linearization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78">
            <a:off x="6919749" y="4009718"/>
            <a:ext cx="1481973" cy="1481973"/>
          </a:xfrm>
          <a:prstGeom prst="rect">
            <a:avLst/>
          </a:prstGeom>
        </p:spPr>
      </p:pic>
      <p:pic>
        <p:nvPicPr>
          <p:cNvPr id="13" name="Picture 2" descr="C:\Nobackup\Dropbox\Maxime - Luigi\presentations\Material From Luigi\SmarTSLabLogo\smartslab_logo_Transparente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t="10406" r="9422" b="16975"/>
          <a:stretch/>
        </p:blipFill>
        <p:spPr bwMode="auto">
          <a:xfrm>
            <a:off x="6449633" y="249233"/>
            <a:ext cx="2422204" cy="847669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221088"/>
            <a:ext cx="4199632" cy="9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228B03-FB9B-894A-80FB-8499C2E21592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2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PSAT model of the AVR Type III is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Constant block </a:t>
            </a:r>
            <a:r>
              <a:rPr lang="en-US" dirty="0" err="1"/>
              <a:t>pss_off</a:t>
            </a:r>
            <a:r>
              <a:rPr lang="en-US" dirty="0"/>
              <a:t> will be used as a zero input to the PSS input signal of the AVR since the PSS is not used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Parameters: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20" y="3573016"/>
            <a:ext cx="4067944" cy="1851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083715"/>
                  </p:ext>
                </p:extLst>
              </p:nvPr>
            </p:nvGraphicFramePr>
            <p:xfrm>
              <a:off x="2182788" y="3183773"/>
              <a:ext cx="1769368" cy="26297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-6.4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0.0001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36789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/>
                            <a:t>0.015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083715"/>
                  </p:ext>
                </p:extLst>
              </p:nvPr>
            </p:nvGraphicFramePr>
            <p:xfrm>
              <a:off x="2182788" y="3183773"/>
              <a:ext cx="1769368" cy="26297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46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46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7813" r="-100685" b="-5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109524" r="-100685" b="-507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-6.4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216393" r="-1006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316393" r="-10068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416393" r="-10068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516393" r="-10068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0.0001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89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" t="-616393" r="-10068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/>
                            <a:t>0.015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492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AA1FF1-3C67-0248-AFAE-A11C3DE917A6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8964" y="1582739"/>
            <a:ext cx="3945004" cy="4078286"/>
          </a:xfrm>
        </p:spPr>
        <p:txBody>
          <a:bodyPr/>
          <a:lstStyle/>
          <a:p>
            <a:r>
              <a:rPr lang="en-US" b="1" dirty="0"/>
              <a:t>Generator model – Step 3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finish the generator model, different signals need to be connected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Optionally, icon of the generator model can be altered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857" y="4005064"/>
            <a:ext cx="1705615" cy="1554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79" y="1916832"/>
            <a:ext cx="4336062" cy="34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96C7C6-CD9B-F143-93E4-392E66C8A1A4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1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Network package will be created in the </a:t>
            </a:r>
            <a:r>
              <a:rPr lang="en-US" i="1" dirty="0"/>
              <a:t>Example_1 </a:t>
            </a:r>
            <a:r>
              <a:rPr lang="en-US" dirty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package is created by right clicking on the </a:t>
            </a:r>
            <a:r>
              <a:rPr lang="en-US" i="1" dirty="0"/>
              <a:t>Example_1</a:t>
            </a:r>
            <a:r>
              <a:rPr lang="en-US" dirty="0"/>
              <a:t> in the </a:t>
            </a:r>
            <a:r>
              <a:rPr lang="en-US" i="1" dirty="0" err="1"/>
              <a:t>Working_Examples</a:t>
            </a:r>
            <a:r>
              <a:rPr lang="en-US" dirty="0"/>
              <a:t> package</a:t>
            </a:r>
            <a:endParaRPr lang="en-US" i="1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200563" y="3068960"/>
            <a:ext cx="6880615" cy="2870200"/>
            <a:chOff x="1200563" y="2803921"/>
            <a:chExt cx="6880615" cy="2870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8578" y="2803921"/>
              <a:ext cx="4292600" cy="28702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508104" y="3265944"/>
              <a:ext cx="2448272" cy="5760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2935287"/>
              <a:ext cx="1401548" cy="25798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200563" y="4352528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3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A259FD8-9088-0E4E-9C81-6A1BC246DED2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1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Network model will be created in the </a:t>
            </a:r>
            <a:r>
              <a:rPr lang="en-US" i="1" dirty="0"/>
              <a:t>Network </a:t>
            </a:r>
            <a:r>
              <a:rPr lang="en-US" dirty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package is created by right clicking on the </a:t>
            </a:r>
            <a:r>
              <a:rPr lang="en-US" i="1" dirty="0"/>
              <a:t>Network </a:t>
            </a:r>
            <a:r>
              <a:rPr lang="en-US" dirty="0"/>
              <a:t>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name of the network model will be </a:t>
            </a:r>
            <a:r>
              <a:rPr lang="en-US" i="1" dirty="0"/>
              <a:t>Example_1</a:t>
            </a:r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86676" y="3140968"/>
            <a:ext cx="6757732" cy="2585875"/>
            <a:chOff x="1486676" y="2708920"/>
            <a:chExt cx="6757732" cy="25858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9665" y="2783244"/>
              <a:ext cx="3789751" cy="2511551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3124372" y="4663898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236296" y="3284984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7236296" y="3573016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19517"/>
            <a:stretch/>
          </p:blipFill>
          <p:spPr>
            <a:xfrm>
              <a:off x="1486676" y="2708920"/>
              <a:ext cx="1628800" cy="2585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4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38964" y="1582738"/>
            <a:ext cx="8481508" cy="436654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Network model – Step 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generator model (name it machine) and three bus models are added to the network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Also, model </a:t>
            </a:r>
            <a:r>
              <a:rPr lang="en-US" i="1" dirty="0" err="1"/>
              <a:t>OpenIPSL.Electrical.SystemBase</a:t>
            </a:r>
            <a:r>
              <a:rPr lang="en-US" dirty="0"/>
              <a:t> shall be added to the network model which defines base parameters for all of the components in the network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i="1" dirty="0"/>
              <a:t>text view</a:t>
            </a:r>
            <a:r>
              <a:rPr lang="en-US" dirty="0"/>
              <a:t> add the </a:t>
            </a:r>
            <a:r>
              <a:rPr lang="en-US" b="1" dirty="0"/>
              <a:t>inner </a:t>
            </a:r>
            <a:r>
              <a:rPr lang="en-US" dirty="0"/>
              <a:t>keyword in front of the component declaration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9" t="11308" r="7901" b="15838"/>
          <a:stretch/>
        </p:blipFill>
        <p:spPr>
          <a:xfrm>
            <a:off x="3887924" y="2218954"/>
            <a:ext cx="4824536" cy="135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DF169B-AFCC-2545-9064-6986096AE93D}" type="datetime1">
              <a:rPr lang="sv-SE" smtClean="0"/>
              <a:t>2017-04-19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59188" y="4569113"/>
              <a:ext cx="1512168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08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5608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3002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77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836337"/>
                  </p:ext>
                </p:extLst>
              </p:nvPr>
            </p:nvGraphicFramePr>
            <p:xfrm>
              <a:off x="3759188" y="4569113"/>
              <a:ext cx="1512168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0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60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" t="-8197" r="-1008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" t="-110000" r="-1008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4481370"/>
            <a:ext cx="1800200" cy="907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5793904"/>
            <a:ext cx="6946017" cy="6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C9D1805-9ABE-AA4D-88D8-2FD508E3D0B1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and line models are added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8"/>
            <a:ext cx="663579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7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066E0D-DF8B-8046-A7BC-13760109711E}" type="datetime1">
              <a:rPr lang="sv-SE" smtClean="0"/>
              <a:t>2017-04-19</a:t>
            </a:fld>
            <a:endParaRPr lang="sv-SE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and line parameters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14096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46057" y="2751214"/>
              <a:ext cx="3566304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049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58430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82595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918907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3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/>
                            <a:t>0.5*100/2220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307516"/>
                  </p:ext>
                </p:extLst>
              </p:nvPr>
            </p:nvGraphicFramePr>
            <p:xfrm>
              <a:off x="4246057" y="2751214"/>
              <a:ext cx="3566304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0495"/>
                    <a:gridCol w="1584307"/>
                    <a:gridCol w="482595"/>
                    <a:gridCol w="918907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8333" r="-518947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1899" t="-8333" r="-193671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6557" r="-5189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0.5*100/2220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1899" t="-106557" r="-19367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10000" r="-51894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4211960" y="238188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11961" y="4461149"/>
              <a:ext cx="3600399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02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647641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242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90010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34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/>
                            <a:t>0.93*100/2220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204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979138"/>
                  </p:ext>
                </p:extLst>
              </p:nvPr>
            </p:nvGraphicFramePr>
            <p:xfrm>
              <a:off x="4211961" y="4461149"/>
              <a:ext cx="3600399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0237"/>
                    <a:gridCol w="1647641"/>
                    <a:gridCol w="442421"/>
                    <a:gridCol w="90010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" t="-8333" r="-494000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09589" t="-8333" r="-205479" b="-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" t="-106557" r="-494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0.93*100/2220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09589" t="-106557" r="-20547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" t="-210000" r="-494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4177863" y="40918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223830"/>
                  </p:ext>
                </p:extLst>
              </p:nvPr>
            </p:nvGraphicFramePr>
            <p:xfrm>
              <a:off x="251520" y="3556569"/>
              <a:ext cx="3696232" cy="14994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726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35128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51333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354352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2220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𝑘𝑇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223830"/>
                  </p:ext>
                </p:extLst>
              </p:nvPr>
            </p:nvGraphicFramePr>
            <p:xfrm>
              <a:off x="251520" y="3556569"/>
              <a:ext cx="3696232" cy="14994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72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1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33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43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7813" r="-680769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4118" t="-7813" r="-263529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 not edit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113115" r="-68076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2220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4118" t="-113115" r="-26352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213115" r="-68076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4118" t="-213115" r="-26352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313115" r="-68076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4118" t="-313115" r="-2635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753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50C5BE9-D5D7-364D-970D-EC74BEBB63B2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Infinite bus is added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Flow results are implemented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1379413"/>
                  </p:ext>
                </p:extLst>
              </p:nvPr>
            </p:nvGraphicFramePr>
            <p:xfrm>
              <a:off x="4515272" y="3042031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6180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/>
                            <a:t>0.90081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𝑎𝑛𝑔𝑙𝑒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-1998 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87.066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1379413"/>
                  </p:ext>
                </p:extLst>
              </p:nvPr>
            </p:nvGraphicFramePr>
            <p:xfrm>
              <a:off x="4515272" y="3042031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618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6" t="-7813" r="-436290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/>
                            <a:t>0.90081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818" t="-7813" r="-101818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-1998 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87.066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5887883" y="269137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Infinite bus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96" y="3933056"/>
            <a:ext cx="6156176" cy="1548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184269"/>
                  </p:ext>
                </p:extLst>
              </p:nvPr>
            </p:nvGraphicFramePr>
            <p:xfrm>
              <a:off x="338964" y="3058351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6180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latin typeface="Cambria Math" charset="0"/>
                                  </a:rPr>
                                  <m:t>𝑎𝑛𝑔𝑙𝑒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0.4946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1997.999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967.92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184269"/>
                  </p:ext>
                </p:extLst>
              </p:nvPr>
            </p:nvGraphicFramePr>
            <p:xfrm>
              <a:off x="338964" y="3058351"/>
              <a:ext cx="4032448" cy="7739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44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618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06" t="-7813" r="-43629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s-IS" dirty="0"/>
                            <a:t>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818" t="-7813" r="-101818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0.4946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1997.999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967.92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2106260" y="2672699"/>
            <a:ext cx="4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80779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DAA1D74-879F-3A4B-879E-B8C9B4296788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3-phase-to-ground fault is added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8062591"/>
                  </p:ext>
                </p:extLst>
              </p:nvPr>
            </p:nvGraphicFramePr>
            <p:xfrm>
              <a:off x="5202435" y="1915691"/>
              <a:ext cx="3604488" cy="7578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05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73228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882098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0.01*100/2220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8062591"/>
                  </p:ext>
                </p:extLst>
              </p:nvPr>
            </p:nvGraphicFramePr>
            <p:xfrm>
              <a:off x="5202435" y="1915691"/>
              <a:ext cx="3604488" cy="7578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2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0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7813" r="-615663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0000" t="-7813" r="-18375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113115" r="-61566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cs-CZ" dirty="0"/>
                            <a:t>0.01*100/2220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0000" t="-113115" r="-1837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0.57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5202435" y="154635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876" y="3036266"/>
            <a:ext cx="5734428" cy="28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57AF30-7781-6549-9811-3E194C7F4321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model – Step 5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network model is completed by connecting all of the components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Now, the model can be simulated and linearized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41" y="3016877"/>
            <a:ext cx="6430405" cy="26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5"/>
            <a:ext cx="8496944" cy="48886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our </a:t>
            </a:r>
            <a:r>
              <a:rPr lang="en-US" dirty="0" err="1"/>
              <a:t>Github</a:t>
            </a:r>
            <a:r>
              <a:rPr lang="en-US" dirty="0"/>
              <a:t> repo:</a:t>
            </a:r>
          </a:p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github.com/SmarTS-Lab/OpenIPSL/releases/tag/Tuto_TAMU_2017</a:t>
            </a:r>
            <a:r>
              <a:rPr lang="en-US" sz="1800" dirty="0" smtClean="0"/>
              <a:t>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 smtClean="0"/>
          </a:p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Note</a:t>
            </a:r>
            <a:r>
              <a:rPr lang="en-US" sz="1800" dirty="0"/>
              <a:t>: A dedicated package will be prepared for the tutorial and uploaded soon. </a:t>
            </a:r>
            <a:endParaRPr lang="en-US" sz="1800" dirty="0" smtClean="0"/>
          </a:p>
          <a:p>
            <a:r>
              <a:rPr lang="en-US" sz="1800" dirty="0" smtClean="0"/>
              <a:t>Please download (again!) the </a:t>
            </a:r>
            <a:r>
              <a:rPr lang="en-US" sz="1800" dirty="0"/>
              <a:t>package on the day of the tutorial so </a:t>
            </a:r>
            <a:r>
              <a:rPr lang="en-US" sz="1800" dirty="0" smtClean="0"/>
              <a:t>that you have the most up to date files.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dedicated package will also be available on a </a:t>
            </a:r>
            <a:r>
              <a:rPr lang="en-US" sz="1800" dirty="0" smtClean="0"/>
              <a:t>USB </a:t>
            </a:r>
            <a:r>
              <a:rPr lang="en-US" sz="1800" dirty="0"/>
              <a:t>stick that we can circulate on the day of the tutorial.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2060848"/>
            <a:ext cx="4010859" cy="2633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the files for the tutorial: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4A2C-2A2B-7341-887D-84A7CD28EA3B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78">
            <a:off x="7819260" y="260778"/>
            <a:ext cx="1066228" cy="106622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61270" y="4343085"/>
            <a:ext cx="3914986" cy="238043"/>
            <a:chOff x="2843808" y="3905830"/>
            <a:chExt cx="3914986" cy="238043"/>
          </a:xfrm>
        </p:grpSpPr>
        <p:sp>
          <p:nvSpPr>
            <p:cNvPr id="7" name="Rounded Rectangle 6"/>
            <p:cNvSpPr/>
            <p:nvPr/>
          </p:nvSpPr>
          <p:spPr>
            <a:xfrm>
              <a:off x="2843808" y="3905830"/>
              <a:ext cx="1152128" cy="21602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31010" y="3905830"/>
              <a:ext cx="2627784" cy="238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39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424DA0-E591-5047-A087-E2620E991D1D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System will be simulated with 3-phase-to-ground fault at t=0.5s with a duration of 70ms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Simulation results will be compared with the reference results from the PSAT that will be loaded first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PSAT results are provided in a file “PSAT_dyn.csv”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load the file, the view should be switched to “Plotting” tab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365104"/>
            <a:ext cx="3746500" cy="1066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724128" y="4332551"/>
            <a:ext cx="0" cy="730021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9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EE7A1E8-F9F5-3B40-ACD9-10F4A1D34234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Result file can be opened by navigating the menu to File-&gt;Open Result File(s)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the pop-up menu, one has to select “Comma Separated Values” as a file type, navigate to the directory where the file is located and open it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94555" y="3412577"/>
            <a:ext cx="6741621" cy="2608711"/>
            <a:chOff x="1094555" y="3277133"/>
            <a:chExt cx="6741621" cy="26087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555" y="3277133"/>
              <a:ext cx="2312879" cy="2344389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3407434" y="3933056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3320085"/>
              <a:ext cx="2976144" cy="207683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7164288" y="5046726"/>
              <a:ext cx="0" cy="83911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17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63F5D00-B332-F645-96B2-CD304E3D5CB0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In the variable browser, three waveforms from the PSAT results are loaded which can be displayed on the plot as it is shown in the figure below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Loaded waveforms are generator terminal voltage, excitation field voltage and the generator speed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17" y="3743758"/>
            <a:ext cx="5409752" cy="2937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221088"/>
            <a:ext cx="970838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4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76DCED2-F243-304A-9F1E-4DEEB46BECD5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Simulation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Before the simulation, solver and its parameters are set to be the same as in the PSAT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Solver is chosen to be </a:t>
            </a:r>
            <a:r>
              <a:rPr lang="en-US" dirty="0" err="1"/>
              <a:t>Runge-Kutta</a:t>
            </a:r>
            <a:r>
              <a:rPr lang="en-US" dirty="0"/>
              <a:t> with a fixed step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More solvers can be chosen in Modelica (depending on the tool), however, to match the model’s response with the one in PSAT choice of the solver is limited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4149080"/>
            <a:ext cx="5067300" cy="19558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076056" y="4149080"/>
            <a:ext cx="1224136" cy="1800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7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62" y="1999777"/>
            <a:ext cx="4195187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B267501-87C0-0541-A96F-ED11AC0DEBCE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38964" y="1582739"/>
            <a:ext cx="4328315" cy="4078286"/>
          </a:xfrm>
        </p:spPr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Simulation time is set to 10s and the tolerance of the solver is set to 1e-6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time step is set to 0.0001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64015" y="2573957"/>
            <a:ext cx="3807006" cy="153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348576" y="3368399"/>
            <a:ext cx="504056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42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172EA1E-B81F-0E4C-8DCC-C55BDD0138C2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pressing the “Simulate” button on the toolbar, simulation of the model is executed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Once the simulation is completed, </a:t>
            </a:r>
            <a:br>
              <a:rPr lang="en-US" dirty="0"/>
            </a:br>
            <a:r>
              <a:rPr lang="en-US" dirty="0"/>
              <a:t>the Variable Browser is populated with</a:t>
            </a:r>
            <a:br>
              <a:rPr lang="en-US" dirty="0"/>
            </a:br>
            <a:r>
              <a:rPr lang="en-US" dirty="0"/>
              <a:t>the simulation results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78" y="2643259"/>
            <a:ext cx="8064896" cy="3401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948264" y="2589362"/>
            <a:ext cx="370851" cy="479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5" y="3277699"/>
            <a:ext cx="1581166" cy="23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0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786970"/>
            <a:ext cx="77048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display the simulation results or compare it with the results from PSAT, one can mark the check-box next to the variable which will be shown on the plot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show the terminal voltage of the generator in PSAT and </a:t>
            </a:r>
            <a:r>
              <a:rPr lang="en-US" dirty="0" err="1"/>
              <a:t>modelica</a:t>
            </a:r>
            <a:r>
              <a:rPr lang="en-US" dirty="0"/>
              <a:t>, variables “</a:t>
            </a:r>
            <a:r>
              <a:rPr lang="en-US" dirty="0" err="1"/>
              <a:t>PSAT_dyn.v</a:t>
            </a:r>
            <a:r>
              <a:rPr lang="en-US" dirty="0"/>
              <a:t>” and “Example_1.G1.machine.v” have to be selected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1" y="3861048"/>
            <a:ext cx="1800201" cy="1991124"/>
            <a:chOff x="5364088" y="3586361"/>
            <a:chExt cx="2596852" cy="29045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4088" y="3586361"/>
              <a:ext cx="2308820" cy="1435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4088" y="5005204"/>
              <a:ext cx="2596852" cy="148567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663" y="3861047"/>
            <a:ext cx="1878184" cy="19911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083847" y="4149080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523699" y="5740725"/>
            <a:ext cx="100811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59EEA09-EC6F-614C-9EB6-034CF01DB29D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3116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07C1471-E29C-6D44-932B-CD6F9A83DE46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display the simulation results or compare it with the results from PSAT, one can mark the check-box next to the variable which will be shown on the plot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show the terminal voltage of the generator in PSAT and </a:t>
            </a:r>
            <a:r>
              <a:rPr lang="en-US" dirty="0" err="1"/>
              <a:t>modelica</a:t>
            </a:r>
            <a:r>
              <a:rPr lang="en-US" dirty="0"/>
              <a:t>, variables “</a:t>
            </a:r>
            <a:r>
              <a:rPr lang="en-US" dirty="0" err="1"/>
              <a:t>PSAT_dyn.csv.v</a:t>
            </a:r>
            <a:r>
              <a:rPr lang="en-US" dirty="0"/>
              <a:t>” and “G1.machine.v” have to be selected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10761" y="3717032"/>
            <a:ext cx="5609511" cy="2166933"/>
            <a:chOff x="1410761" y="3423841"/>
            <a:chExt cx="5609511" cy="21669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761" y="3620592"/>
              <a:ext cx="2578100" cy="10287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H="1">
              <a:off x="2051720" y="4134942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149" y="4725144"/>
              <a:ext cx="2282115" cy="86563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7099" y="3423841"/>
              <a:ext cx="2373173" cy="133940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5136994" y="4819764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7545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2A99AAF-B7C6-3644-B5BE-C09711B314D7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be able to distinguish different signals, let’s adjust the thickness and the pattern of the signal line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48771" y="2636912"/>
            <a:ext cx="7279791" cy="3771105"/>
            <a:chOff x="748771" y="2585245"/>
            <a:chExt cx="7279791" cy="37711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771" y="2585245"/>
              <a:ext cx="3262110" cy="373753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3836800" y="2936157"/>
              <a:ext cx="0" cy="79208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578833" y="2585245"/>
              <a:ext cx="482306" cy="3039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2379826" y="5404450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2379826" y="5620474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540859" y="3728245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9166" y="2719462"/>
              <a:ext cx="3189396" cy="3636888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5829064" y="3604250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433864" y="5377737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433864" y="5593761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636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A995E73-2BE9-BB4E-88F0-4694F44EFD6D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Previous steps produce the plot shown in the figure below showing that the Modelica produces the same simulation results as the PSAT does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2636912"/>
            <a:ext cx="4680521" cy="3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342"/>
          <a:stretch/>
        </p:blipFill>
        <p:spPr>
          <a:xfrm>
            <a:off x="611117" y="4424548"/>
            <a:ext cx="5320884" cy="16905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libraries, such as </a:t>
            </a:r>
            <a:r>
              <a:rPr lang="en-US" dirty="0" err="1"/>
              <a:t>OpenIPSL</a:t>
            </a:r>
            <a:r>
              <a:rPr lang="en-US" dirty="0"/>
              <a:t>, must be loaded in </a:t>
            </a:r>
            <a:r>
              <a:rPr lang="en-US" dirty="0" err="1"/>
              <a:t>OMEdit</a:t>
            </a:r>
            <a:r>
              <a:rPr lang="en-US" dirty="0"/>
              <a:t> to be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Unzip the package downloaded at the previous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OpenModelica</a:t>
            </a:r>
            <a:r>
              <a:rPr lang="en-US" dirty="0"/>
              <a:t> Connection Editor (</a:t>
            </a:r>
            <a:r>
              <a:rPr lang="en-US" dirty="0" err="1"/>
              <a:t>OMEdit</a:t>
            </a:r>
            <a:r>
              <a:rPr lang="en-US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Browse Windows Explorer to the location of the unzipped folder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&amp; drop the </a:t>
            </a:r>
            <a:r>
              <a:rPr lang="en-US" b="1" dirty="0"/>
              <a:t>OpenIPSL.mo</a:t>
            </a:r>
            <a:r>
              <a:rPr lang="en-US" dirty="0"/>
              <a:t> file to the </a:t>
            </a:r>
            <a:r>
              <a:rPr lang="en-US" b="1" dirty="0"/>
              <a:t>Library 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</a:t>
            </a:r>
            <a:r>
              <a:rPr lang="en-US" dirty="0" err="1"/>
              <a:t>OpenIPSL</a:t>
            </a:r>
            <a:r>
              <a:rPr lang="en-US" dirty="0"/>
              <a:t>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3927"/>
          <a:stretch/>
        </p:blipFill>
        <p:spPr>
          <a:xfrm>
            <a:off x="6657771" y="4424548"/>
            <a:ext cx="1565608" cy="230404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79712" y="5673863"/>
            <a:ext cx="4824536" cy="347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89E4-EBE3-004C-ACA8-D672B5571564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Tutorial</a:t>
            </a:r>
            <a:endParaRPr lang="sv-S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5078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OMNotebook</a:t>
            </a:r>
            <a:r>
              <a:rPr lang="en-US" dirty="0" smtClean="0"/>
              <a:t> for Interactive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40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CAEE76-6C78-384C-B9A2-ED7EF7BE23EA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8964" y="1582739"/>
            <a:ext cx="5707317" cy="4078286"/>
          </a:xfrm>
        </p:spPr>
        <p:txBody>
          <a:bodyPr/>
          <a:lstStyle/>
          <a:p>
            <a:r>
              <a:rPr lang="en-US" dirty="0" smtClean="0"/>
              <a:t>The OpenModelica installation includes a very handy tool called </a:t>
            </a:r>
            <a:r>
              <a:rPr lang="en-US" dirty="0" err="1" smtClean="0"/>
              <a:t>OMNotebook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OMNotebook</a:t>
            </a:r>
            <a:r>
              <a:rPr lang="en-US" dirty="0" smtClean="0"/>
              <a:t> allows you to interact with the </a:t>
            </a:r>
            <a:r>
              <a:rPr lang="en-US" dirty="0" err="1" smtClean="0"/>
              <a:t>OpenModelicaCompiler</a:t>
            </a:r>
            <a:r>
              <a:rPr lang="en-US" dirty="0" smtClean="0"/>
              <a:t> (OMC), and at the same time analyze the model. This gives you a basic “lab notebook” where you do your tests before you create a script for automated analysis (called .</a:t>
            </a:r>
            <a:r>
              <a:rPr lang="en-US" dirty="0" err="1" smtClean="0"/>
              <a:t>mos</a:t>
            </a:r>
            <a:r>
              <a:rPr lang="en-US" dirty="0" smtClean="0"/>
              <a:t> scripts).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OMNotebook</a:t>
            </a:r>
            <a:r>
              <a:rPr lang="en-US" dirty="0" smtClean="0"/>
              <a:t> next to load the model developed, and simulate it interactively.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32" y="2060848"/>
            <a:ext cx="2359160" cy="29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0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and Simulating your Model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41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03807E0-4ECB-484B-AEB8-BFB6F75F0977}" type="datetime1">
              <a:rPr lang="sv-SE" smtClean="0"/>
              <a:t>2017-04-19</a:t>
            </a:fld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6414988" cy="43370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92080" y="2276872"/>
            <a:ext cx="3528392" cy="7920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your patch to where your tutorial .zip is available.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92080" y="3403763"/>
            <a:ext cx="3528392" cy="7920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Evaluate each cell using “</a:t>
            </a:r>
            <a:r>
              <a:rPr lang="en-US" dirty="0" err="1" smtClean="0">
                <a:solidFill>
                  <a:schemeClr val="tx1"/>
                </a:solidFill>
              </a:rPr>
              <a:t>Shift+Enter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92080" y="4759419"/>
            <a:ext cx="3528392" cy="7920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Instantiate and Simulate the Model</a:t>
            </a:r>
          </a:p>
        </p:txBody>
      </p:sp>
    </p:spTree>
    <p:extLst>
      <p:ext uri="{BB962C8B-B14F-4D97-AF65-F5344CB8AC3E}">
        <p14:creationId xmlns:p14="http://schemas.microsoft.com/office/powerpoint/2010/main" val="920397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in </a:t>
            </a:r>
            <a:r>
              <a:rPr lang="en-US" dirty="0" err="1" smtClean="0"/>
              <a:t>OMNotebook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42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1477D7D-5F91-7B47-B971-39421A8ADAD1}" type="datetime1">
              <a:rPr lang="sv-SE" smtClean="0"/>
              <a:t>2017-04-19</a:t>
            </a:fld>
            <a:endParaRPr lang="sv-SE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" y="1245840"/>
            <a:ext cx="4846922" cy="407828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96" y="3019400"/>
            <a:ext cx="4642631" cy="38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0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Sweep and </a:t>
            </a:r>
            <a:br>
              <a:rPr lang="en-US" dirty="0" smtClean="0"/>
            </a:br>
            <a:r>
              <a:rPr lang="en-US" dirty="0" smtClean="0"/>
              <a:t>Simulation using </a:t>
            </a:r>
            <a:r>
              <a:rPr lang="en-US" dirty="0" err="1" smtClean="0"/>
              <a:t>OMNotebook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43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6857440-7DD6-3B4C-A6E1-627A57E3002A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OMNotebook</a:t>
            </a:r>
            <a:r>
              <a:rPr lang="en-US" dirty="0" smtClean="0"/>
              <a:t>, we can interact with the OMC in order to analyze the behavior of the system.</a:t>
            </a:r>
          </a:p>
          <a:p>
            <a:endParaRPr lang="en-US" dirty="0"/>
          </a:p>
          <a:p>
            <a:r>
              <a:rPr lang="en-US" dirty="0" smtClean="0"/>
              <a:t>The AVR’s output looks saturated.</a:t>
            </a:r>
          </a:p>
          <a:p>
            <a:endParaRPr lang="en-US" dirty="0"/>
          </a:p>
          <a:p>
            <a:r>
              <a:rPr lang="en-US" dirty="0" smtClean="0"/>
              <a:t>The type of instability that we are observing it is typically due to negative feedback from the AVR. This was shown in the early 1900’s by Concordia and De Mello!</a:t>
            </a:r>
          </a:p>
          <a:p>
            <a:endParaRPr lang="en-US" dirty="0"/>
          </a:p>
          <a:p>
            <a:r>
              <a:rPr lang="en-US" dirty="0" smtClean="0"/>
              <a:t>A parametric sweep is used in OMC to simulate the system’s response for different values of the gain of the AVR, namely, K0.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6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Sweep and </a:t>
            </a:r>
            <a:br>
              <a:rPr lang="en-US" dirty="0" smtClean="0"/>
            </a:br>
            <a:r>
              <a:rPr lang="en-US" dirty="0" smtClean="0"/>
              <a:t>Simulation using </a:t>
            </a:r>
            <a:r>
              <a:rPr lang="en-US" dirty="0" err="1" smtClean="0"/>
              <a:t>OMNotebook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44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5F3E29C-E0FF-BC4E-8129-18D3694F12A2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268760"/>
            <a:ext cx="900430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196379"/>
            <a:ext cx="8940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3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Sweep and </a:t>
            </a:r>
            <a:br>
              <a:rPr lang="en-US" dirty="0" smtClean="0"/>
            </a:br>
            <a:r>
              <a:rPr lang="en-US" dirty="0" smtClean="0"/>
              <a:t>Simulation using </a:t>
            </a:r>
            <a:r>
              <a:rPr lang="en-US" dirty="0" err="1" smtClean="0"/>
              <a:t>OMNotebook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45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702629-0F28-BF46-9097-AFA9886F9887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5762367" cy="3018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32532"/>
            <a:ext cx="6135092" cy="318246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331640" y="4261031"/>
            <a:ext cx="3528392" cy="7920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K0 = 50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86094" y="1560986"/>
            <a:ext cx="3528392" cy="7920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K0 = 10</a:t>
            </a:r>
          </a:p>
        </p:txBody>
      </p:sp>
    </p:spTree>
    <p:extLst>
      <p:ext uri="{BB962C8B-B14F-4D97-AF65-F5344CB8AC3E}">
        <p14:creationId xmlns:p14="http://schemas.microsoft.com/office/powerpoint/2010/main" val="1651645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Sweep and </a:t>
            </a:r>
            <a:br>
              <a:rPr lang="en-US" dirty="0" smtClean="0"/>
            </a:br>
            <a:r>
              <a:rPr lang="en-US" dirty="0" smtClean="0"/>
              <a:t>Simulation using </a:t>
            </a:r>
            <a:r>
              <a:rPr lang="en-US" dirty="0" err="1" smtClean="0"/>
              <a:t>OMNotebook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46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9B8442F-C108-A94D-B64F-FE2ED170536F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104900"/>
            <a:ext cx="7962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4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47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2833653-E30F-364F-A99E-DEC1C5B5B494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now do a bit more analysis on the system’s stability by using linear analysis.</a:t>
            </a:r>
            <a:endParaRPr lang="en-US" dirty="0"/>
          </a:p>
          <a:p>
            <a:r>
              <a:rPr lang="en-US" dirty="0" smtClean="0"/>
              <a:t>This will allow us to determine the system’s damping with the current value of the AVR’s gain (K=200).</a:t>
            </a:r>
          </a:p>
          <a:p>
            <a:endParaRPr lang="en-US" dirty="0"/>
          </a:p>
          <a:p>
            <a:r>
              <a:rPr lang="en-US" dirty="0" smtClean="0"/>
              <a:t>Two methods are shown in the following slides, using </a:t>
            </a:r>
            <a:r>
              <a:rPr lang="en-US" dirty="0" err="1" smtClean="0"/>
              <a:t>OMNotebook</a:t>
            </a:r>
            <a:r>
              <a:rPr lang="en-US" dirty="0" smtClean="0"/>
              <a:t> and the </a:t>
            </a:r>
            <a:r>
              <a:rPr lang="en-US" dirty="0" err="1" smtClean="0"/>
              <a:t>OMShell</a:t>
            </a:r>
            <a:r>
              <a:rPr lang="en-US" dirty="0" smtClean="0"/>
              <a:t> (optional).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" y="4221088"/>
            <a:ext cx="9144000" cy="9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0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48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20E57A-7A21-FC41-86B6-04E5328C23B4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42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49</a:t>
            </a:fld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2A39FF-022C-A049-B282-94B3EA92F9F4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8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2342"/>
          <a:stretch/>
        </p:blipFill>
        <p:spPr>
          <a:xfrm>
            <a:off x="759430" y="3501008"/>
            <a:ext cx="5320884" cy="16905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Once the </a:t>
            </a:r>
            <a:r>
              <a:rPr lang="en-US" b="1" dirty="0" err="1"/>
              <a:t>OpenIPSL</a:t>
            </a:r>
            <a:r>
              <a:rPr lang="en-US" b="1" dirty="0"/>
              <a:t> is loaded </a:t>
            </a:r>
            <a:r>
              <a:rPr lang="en-US" dirty="0"/>
              <a:t>(see previous slide) in </a:t>
            </a:r>
            <a:r>
              <a:rPr lang="en-US" dirty="0" err="1"/>
              <a:t>OMEdit</a:t>
            </a:r>
            <a:r>
              <a:rPr lang="en-US" dirty="0"/>
              <a:t>, you can load the Tutorial package: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Browse Windows Explorer to the location of the unzipped folder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&amp; drop the </a:t>
            </a:r>
            <a:r>
              <a:rPr lang="en-US" b="1" dirty="0"/>
              <a:t>Tutorial.mo</a:t>
            </a:r>
            <a:r>
              <a:rPr lang="en-US" dirty="0"/>
              <a:t> file to the </a:t>
            </a:r>
            <a:r>
              <a:rPr lang="en-US" b="1" dirty="0"/>
              <a:t>Library 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 Application Example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3501008"/>
            <a:ext cx="1785646" cy="317448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51720" y="4929562"/>
            <a:ext cx="4570308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153C-326E-4F45-98B3-E8F22AE4EFCA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Tutorial</a:t>
            </a:r>
            <a:endParaRPr lang="sv-S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89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1 – Linearization using </a:t>
            </a:r>
            <a:r>
              <a:rPr lang="en-US" dirty="0" err="1" smtClean="0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65F3714-A16A-0F4D-A989-8B5B16F366AD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linearize the system, </a:t>
            </a:r>
            <a:r>
              <a:rPr lang="en-US" dirty="0" err="1"/>
              <a:t>OpenModelica</a:t>
            </a:r>
            <a:r>
              <a:rPr lang="en-US" dirty="0"/>
              <a:t> scripting will be needed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Along with the library, a set of commands w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provided  (Command_List.txt) to linearize the model and extract the A matrix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606"/>
          <a:stretch/>
        </p:blipFill>
        <p:spPr>
          <a:xfrm>
            <a:off x="2312876" y="4653136"/>
            <a:ext cx="4302224" cy="11043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35696" y="2381250"/>
            <a:ext cx="5789376" cy="1047750"/>
            <a:chOff x="1835696" y="2381250"/>
            <a:chExt cx="5789376" cy="10477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2381250"/>
              <a:ext cx="5657850" cy="104775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7020272" y="2996952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6711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CF7BC78-6580-884A-AF1A-DEE984EDE9DB}" type="datetime1">
              <a:rPr lang="sv-SE" smtClean="0"/>
              <a:t>2017-04-19</a:t>
            </a:fld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Copy and paste each line from the Command_List.txt for Example 1 to the command prompt in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OpenModelica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3568" y="2686422"/>
            <a:ext cx="7446019" cy="1390650"/>
            <a:chOff x="683568" y="2516549"/>
            <a:chExt cx="7446019" cy="13906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12" y="2516549"/>
              <a:ext cx="7115175" cy="1390650"/>
            </a:xfrm>
            <a:prstGeom prst="rect">
              <a:avLst/>
            </a:prstGeom>
          </p:spPr>
        </p:pic>
        <p:sp>
          <p:nvSpPr>
            <p:cNvPr id="12" name="Left Brace 11"/>
            <p:cNvSpPr/>
            <p:nvPr/>
          </p:nvSpPr>
          <p:spPr>
            <a:xfrm>
              <a:off x="683568" y="2852936"/>
              <a:ext cx="293204" cy="948365"/>
            </a:xfrm>
            <a:prstGeom prst="leftBrace">
              <a:avLst>
                <a:gd name="adj1" fmla="val 38081"/>
                <a:gd name="adj2" fmla="val 4809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9552" y="3501007"/>
            <a:ext cx="7174160" cy="2077964"/>
            <a:chOff x="539552" y="3501007"/>
            <a:chExt cx="7174160" cy="20779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687" y="4293096"/>
              <a:ext cx="6296025" cy="1285875"/>
            </a:xfrm>
            <a:prstGeom prst="rect">
              <a:avLst/>
            </a:prstGeom>
          </p:spPr>
        </p:pic>
        <p:cxnSp>
          <p:nvCxnSpPr>
            <p:cNvPr id="14" name="Elbow Connector 13"/>
            <p:cNvCxnSpPr/>
            <p:nvPr/>
          </p:nvCxnSpPr>
          <p:spPr>
            <a:xfrm rot="16200000" flipH="1">
              <a:off x="6512" y="4034047"/>
              <a:ext cx="1944215" cy="878135"/>
            </a:xfrm>
            <a:prstGeom prst="bentConnector3">
              <a:avLst>
                <a:gd name="adj1" fmla="val 9982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50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AB1E8F-05B8-8346-A99C-B46A8F12FF68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third command will save the A matrix of the linearized state-space model in the variable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a string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87" y="2780928"/>
            <a:ext cx="62198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6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FECC7FF-3CD2-A744-836C-8FC8F9AA9D6C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Copy the output from the previous command without the quotation marks by pressing </a:t>
            </a:r>
            <a:r>
              <a:rPr lang="en-US" dirty="0" err="1"/>
              <a:t>Ctrl+C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564904"/>
            <a:ext cx="4950420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69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9801A5-95B2-0943-AC40-534A609975D1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save the matrix A as a matrix of Real values type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 :=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 then press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Ctrl+V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 paste the copied matrix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636912"/>
            <a:ext cx="5022428" cy="28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E249796-651A-4147-97D3-1CFCA6C3E20F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It is known that the eigenvalues of the linearized system can be found by solving the following equation: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This can be done by executing the last command 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eval,evec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:=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Modelica.Math.Matrices.eigenValues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(A);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7137" y="2754336"/>
                <a:ext cx="1716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𝑑𝑒𝑡</m:t>
                      </m:r>
                      <m:d>
                        <m:d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37" y="2754336"/>
                <a:ext cx="1716047" cy="276999"/>
              </a:xfrm>
              <a:prstGeom prst="rect">
                <a:avLst/>
              </a:prstGeom>
              <a:blipFill>
                <a:blip r:embed="rId3"/>
                <a:stretch>
                  <a:fillRect l="-1773" r="-17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49" y="3803997"/>
            <a:ext cx="3846715" cy="2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7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6C758FB-E7BA-FB47-8875-8A733D8CA314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eigenvalues are now stored in the </a:t>
            </a:r>
            <a:r>
              <a:rPr lang="en-US" dirty="0" err="1"/>
              <a:t>eval</a:t>
            </a:r>
            <a:r>
              <a:rPr lang="en-US" dirty="0"/>
              <a:t> variable and they can be listed by executing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Groups of numbers are listed where the first number is real part of the system’s pole and the second one is the imaginary part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3457723"/>
            <a:ext cx="4452126" cy="24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3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Linearization using </a:t>
            </a:r>
            <a:r>
              <a:rPr lang="en-US" dirty="0" err="1"/>
              <a:t>OMShell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04DBE1-15BC-4E4D-BEF9-8F8EF581676E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can be seen that the pair of conjugate poles exists on the right side of the stability plane and thus, the behavior of the system is unstable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2636912"/>
            <a:ext cx="5443673" cy="30464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5696" y="4653136"/>
            <a:ext cx="2808493" cy="291843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8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14E8935-210C-0344-B080-A39479CF533F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 the Example 1, it was shown that the system was unstable with a pair of poles on the right side of the stability plane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 the Example 2, Power System Stabilizer (PSS) will be added to the generator in order to stabilize the system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93" y="1437297"/>
            <a:ext cx="5724128" cy="2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79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A5F9FA4-93D7-2742-93EB-C5D3B94F6598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work on Example 2 should continue with the files prepared in a package Tutorial.Working_Examples.Example_2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012" y="2420888"/>
            <a:ext cx="1275287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introduction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EDA3E9C-5A0D-1543-853D-A49A9CFDF161}" type="datetime1">
              <a:rPr lang="sv-SE" smtClean="0"/>
              <a:t>2017-04-19</a:t>
            </a:fld>
            <a:endParaRPr lang="sv-SE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err="1"/>
              <a:t>OpenIPSL</a:t>
            </a:r>
            <a:r>
              <a:rPr lang="en-US" dirty="0"/>
              <a:t> is divided in four main categories: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76872"/>
            <a:ext cx="883122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8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9A52D0C-7AAF-3745-A02E-68105BF81D1E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step is to add the model of the PSS Type II and the summation block to the model of the generator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25244"/>
            <a:ext cx="5364088" cy="21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31112DD-8CF4-704B-A01A-EA135CB95419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model – Step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internal control structure of the PSS can be accessed by right-clicking on the PSS block and selecting </a:t>
            </a:r>
            <a:r>
              <a:rPr lang="en-US" i="1" dirty="0"/>
              <a:t>“View Class”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3074194"/>
            <a:ext cx="7137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52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4231DE9-6663-7443-B2EC-CE24D8537059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– Step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PSS should be parameterized as shown in the table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266833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295631"/>
            <a:ext cx="4464496" cy="1774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72181"/>
                  </p:ext>
                </p:extLst>
              </p:nvPr>
            </p:nvGraphicFramePr>
            <p:xfrm>
              <a:off x="755576" y="3037662"/>
              <a:ext cx="3168352" cy="1506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208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9.5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1.41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72181"/>
                  </p:ext>
                </p:extLst>
              </p:nvPr>
            </p:nvGraphicFramePr>
            <p:xfrm>
              <a:off x="755576" y="3037662"/>
              <a:ext cx="3168352" cy="1506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20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69" t="-7813" r="-302308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538" t="-7813" r="-101538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0.154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69" t="-111290" r="-30230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538" t="-111290" r="-10153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0.033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69" t="-214754" r="-30230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dirty="0" smtClean="0"/>
                            <a:t>9.5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538" t="-214754" r="-10153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69" t="-314754" r="-30230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1.41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538" t="-314754" r="-10153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0136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EBDF7F-DFC9-5A45-AA1D-14C3B942FBB9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 – Step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the signals of the generator  model are connected as shown, model of the generator is completed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708920"/>
            <a:ext cx="5868144" cy="28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5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6395C76-BA76-6242-9D0D-31D36869D833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Simulation steps can be repeated as it was shown in the Example 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time, reference simulation results from the PSAT can be found in the file “PSAT_dyn_PSS.csv”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After the simulation is executed, variable browser should look as it is shown below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85244" y="3495783"/>
            <a:ext cx="4060056" cy="2381489"/>
            <a:chOff x="2096120" y="3208626"/>
            <a:chExt cx="4060056" cy="23814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378"/>
            <a:stretch/>
          </p:blipFill>
          <p:spPr>
            <a:xfrm>
              <a:off x="2096120" y="3208626"/>
              <a:ext cx="3556000" cy="238148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3760211" y="5013176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148064" y="5445224"/>
              <a:ext cx="100811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07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6950D33-06FF-6246-A17D-72ACF7FDF269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Simulation results can be plotted again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Comparison of the PSAT and Modelica simulation results of the PSS signal is shown on the figure below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3122504"/>
            <a:ext cx="3745861" cy="26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BEA01DA-BAD2-4E49-9212-634AF63369CD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To linearize the system, </a:t>
            </a:r>
            <a:r>
              <a:rPr lang="en-US" dirty="0" err="1"/>
              <a:t>OpenModelica</a:t>
            </a:r>
            <a:r>
              <a:rPr lang="en-US" dirty="0"/>
              <a:t> scripting will be needed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Along with the library, a set of commands w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provided  (Command_List.txt) to linearize the model and extract the A matrix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606"/>
          <a:stretch/>
        </p:blipFill>
        <p:spPr>
          <a:xfrm>
            <a:off x="2312876" y="4653136"/>
            <a:ext cx="4302224" cy="11043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35696" y="2381250"/>
            <a:ext cx="5789376" cy="1047750"/>
            <a:chOff x="1835696" y="2381250"/>
            <a:chExt cx="5789376" cy="10477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2381250"/>
              <a:ext cx="5657850" cy="104775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7020272" y="2996952"/>
              <a:ext cx="6048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3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76D59A6-750E-C644-9AC0-9021F674AF7E}" type="datetime1">
              <a:rPr lang="sv-SE" smtClean="0"/>
              <a:t>2017-04-19</a:t>
            </a:fld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Copy and paste each line from the Command_List.txt for Example 1 to the command prompt in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OpenModelica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9552" y="3501007"/>
            <a:ext cx="7174160" cy="2077964"/>
            <a:chOff x="539552" y="3501007"/>
            <a:chExt cx="7174160" cy="20779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687" y="4293096"/>
              <a:ext cx="6296025" cy="1285875"/>
            </a:xfrm>
            <a:prstGeom prst="rect">
              <a:avLst/>
            </a:prstGeom>
          </p:spPr>
        </p:pic>
        <p:cxnSp>
          <p:nvCxnSpPr>
            <p:cNvPr id="14" name="Elbow Connector 13"/>
            <p:cNvCxnSpPr/>
            <p:nvPr/>
          </p:nvCxnSpPr>
          <p:spPr>
            <a:xfrm rot="16200000" flipH="1">
              <a:off x="6512" y="4034047"/>
              <a:ext cx="1944215" cy="878135"/>
            </a:xfrm>
            <a:prstGeom prst="bentConnector3">
              <a:avLst>
                <a:gd name="adj1" fmla="val 9982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83568" y="2643400"/>
            <a:ext cx="7520289" cy="1381125"/>
            <a:chOff x="683568" y="2643400"/>
            <a:chExt cx="7520289" cy="1381125"/>
          </a:xfrm>
        </p:grpSpPr>
        <p:sp>
          <p:nvSpPr>
            <p:cNvPr id="12" name="Left Brace 11"/>
            <p:cNvSpPr/>
            <p:nvPr/>
          </p:nvSpPr>
          <p:spPr>
            <a:xfrm>
              <a:off x="683568" y="3022809"/>
              <a:ext cx="293204" cy="948365"/>
            </a:xfrm>
            <a:prstGeom prst="leftBrace">
              <a:avLst>
                <a:gd name="adj1" fmla="val 38081"/>
                <a:gd name="adj2" fmla="val 4809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57" y="2643400"/>
              <a:ext cx="7162800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A9A685C-EC2F-5748-95EB-E1581C359E79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rest of the steps shall be repeated as it was shown in Example 1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same procedure with a linearized system from Example 2 results in the new set of eigenvalues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630" y="3085650"/>
            <a:ext cx="6414740" cy="28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E874A7-69C8-0248-943C-B5E6A4CC9893}" type="datetime1">
              <a:rPr lang="sv-SE" smtClean="0"/>
              <a:t>2017-04-19</a:t>
            </a:fld>
            <a:endParaRPr lang="sv-SE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conjugate pair of poles that was on the right side of the plane in Example 1 was, by introducing the PSS, moved to the left side of the stability plane and, thus, the system is now stable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630" y="2962496"/>
            <a:ext cx="6414740" cy="3068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5656" y="4797152"/>
            <a:ext cx="3096344" cy="360040"/>
          </a:xfrm>
          <a:prstGeom prst="rect">
            <a:avLst/>
          </a:prstGeom>
          <a:solidFill>
            <a:srgbClr val="FF0000">
              <a:alpha val="17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Library introduction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EDD345F-0A2D-7147-A612-EB209E19C8AB}" type="datetime1">
              <a:rPr lang="sv-SE" smtClean="0"/>
              <a:t>2017-04-19</a:t>
            </a:fld>
            <a:endParaRPr lang="sv-SE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38964" y="1582739"/>
            <a:ext cx="6321268" cy="4078286"/>
          </a:xfrm>
        </p:spPr>
        <p:txBody>
          <a:bodyPr/>
          <a:lstStyle/>
          <a:p>
            <a:r>
              <a:rPr lang="en-US" b="1" dirty="0"/>
              <a:t>Electrical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i="1" dirty="0"/>
              <a:t>Electrical</a:t>
            </a:r>
            <a:r>
              <a:rPr lang="en-US" dirty="0"/>
              <a:t> package contains most of the components that comprise an actual power network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E.g., electrical machines, transmission lines, loads, excitation systems, turbine governors, etc.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These are used to build the power system network models </a:t>
            </a:r>
          </a:p>
          <a:p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660232" y="1124744"/>
            <a:ext cx="1917504" cy="4704832"/>
            <a:chOff x="6108047" y="1832804"/>
            <a:chExt cx="1044727" cy="25633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047" y="1832804"/>
              <a:ext cx="1036111" cy="25633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178216" y="2105525"/>
              <a:ext cx="974558" cy="20032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0416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26006"/>
            <a:ext cx="5436096" cy="359122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966437C-6B2C-BF43-98C6-404096A131AA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5053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63BAE1C-08C5-7E4E-9925-BB831F3282B5}" type="datetime1">
              <a:rPr lang="sv-SE" smtClean="0"/>
              <a:t>2017-04-19</a:t>
            </a:fld>
            <a:endParaRPr lang="sv-S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Example 3 contains the model of the IEEE 9 Bus system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It is pre-configured with all of the power flow and dynamic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the previous two examples, you learned how to build the models of the power system, introduce the faults, run the dynamic simulations and perform the linearization of the model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Example 3 you are free to explore the model and introduce various faults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45A366-1537-E74A-A6C3-3F379D1C3BBC}" type="datetime1">
              <a:rPr lang="sv-SE" smtClean="0"/>
              <a:t>2017-04-19</a:t>
            </a:fld>
            <a:endParaRPr lang="sv-SE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can, for instance, introduce the bus fault …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194818" y="2261964"/>
            <a:ext cx="4178300" cy="3543300"/>
            <a:chOff x="2194818" y="2261964"/>
            <a:chExt cx="4178300" cy="354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4818" y="2261964"/>
              <a:ext cx="4178300" cy="35433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64088" y="4005065"/>
              <a:ext cx="827112" cy="576063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95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0251489-605B-AD47-9C41-F828928FD5D1}" type="datetime1">
              <a:rPr lang="sv-SE" smtClean="0"/>
              <a:t>2017-04-19</a:t>
            </a:fld>
            <a:endParaRPr lang="sv-S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... or open the line at the given time instant*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95736" y="2117948"/>
            <a:ext cx="4178300" cy="3543300"/>
            <a:chOff x="2195736" y="1831012"/>
            <a:chExt cx="4178300" cy="35433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5736" y="1831012"/>
              <a:ext cx="4178300" cy="35433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932040" y="2075216"/>
              <a:ext cx="827112" cy="561696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503" y="6457890"/>
            <a:ext cx="8234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*Model of the line with opening is OpenIPSL.Electrical.Branches.PwLine2Openings</a:t>
            </a:r>
          </a:p>
        </p:txBody>
      </p:sp>
    </p:spTree>
    <p:extLst>
      <p:ext uri="{BB962C8B-B14F-4D97-AF65-F5344CB8AC3E}">
        <p14:creationId xmlns:p14="http://schemas.microsoft.com/office/powerpoint/2010/main" val="7503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D7C4E4-F163-C242-BEC4-C7DCA38B77B6}" type="datetime1">
              <a:rPr lang="sv-SE" smtClean="0"/>
              <a:t>2017-04-19</a:t>
            </a:fld>
            <a:endParaRPr lang="sv-S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disturbance to the voltage reference of the generators can be introduced by setting the desired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refdisturb_x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parameter to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true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57252" y="2322062"/>
            <a:ext cx="2952328" cy="3555210"/>
            <a:chOff x="2857252" y="2251077"/>
            <a:chExt cx="2952328" cy="3555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7252" y="2251077"/>
              <a:ext cx="2866876" cy="355521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857252" y="3920669"/>
              <a:ext cx="2952328" cy="216025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US" sz="1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0EDFD1-B7BF-467C-97A6-8BB3B0D76BC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29316" y="2399880"/>
            <a:ext cx="5823004" cy="2479505"/>
            <a:chOff x="381090" y="1192609"/>
            <a:chExt cx="9589258" cy="4080846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90" y="1192609"/>
              <a:ext cx="9555729" cy="4018490"/>
              <a:chOff x="381090" y="1192609"/>
              <a:chExt cx="9555729" cy="401849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81090" y="2485974"/>
                <a:ext cx="1815316" cy="3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/>
                  <a:t>Luigi </a:t>
                </a:r>
                <a:r>
                  <a:rPr lang="en-GB" sz="900" dirty="0" err="1"/>
                  <a:t>Vanfretti</a:t>
                </a:r>
                <a:endParaRPr lang="en-GB" sz="900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454567" y="1192609"/>
                <a:ext cx="9482252" cy="4018490"/>
                <a:chOff x="457200" y="1051149"/>
                <a:chExt cx="9482252" cy="4018490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61197" y="1051149"/>
                  <a:ext cx="1153052" cy="1366467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8107131" y="2417616"/>
                  <a:ext cx="1832321" cy="379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900" dirty="0"/>
                    <a:t>Tin Rabuzin</a:t>
                  </a: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457200" y="1051149"/>
                  <a:ext cx="7886201" cy="4018490"/>
                  <a:chOff x="-1833" y="1052735"/>
                  <a:chExt cx="8891021" cy="4738703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20257" y="1079223"/>
                    <a:ext cx="1177977" cy="1584176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98669" y="1079223"/>
                    <a:ext cx="1544344" cy="1527271"/>
                  </a:xfrm>
                  <a:prstGeom prst="rect">
                    <a:avLst/>
                  </a:prstGeom>
                </p:spPr>
              </p:pic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760783" y="2634947"/>
                    <a:ext cx="1820117" cy="7168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err="1"/>
                      <a:t>Achour</a:t>
                    </a:r>
                    <a:r>
                      <a:rPr lang="en-GB" sz="900" dirty="0"/>
                      <a:t> </a:t>
                    </a:r>
                    <a:r>
                      <a:rPr lang="en-GB" sz="900" dirty="0" err="1"/>
                      <a:t>Amazouz</a:t>
                    </a:r>
                    <a:endParaRPr lang="en-GB" sz="900" dirty="0"/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61830" y="1052736"/>
                    <a:ext cx="1593593" cy="1582211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356379" y="2634947"/>
                    <a:ext cx="2117340" cy="7168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/>
                      <a:t>Mohammed Ahsan </a:t>
                    </a:r>
                    <a:r>
                      <a:rPr lang="en-GB" sz="900" dirty="0" err="1"/>
                      <a:t>Adib</a:t>
                    </a:r>
                    <a:r>
                      <a:rPr lang="en-GB" sz="900" dirty="0"/>
                      <a:t> Murad</a:t>
                    </a:r>
                  </a:p>
                </p:txBody>
              </p:sp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00143" y="1052735"/>
                    <a:ext cx="1529929" cy="1553759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312827" y="2608462"/>
                    <a:ext cx="1925151" cy="7168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/>
                      <a:t>Francisco José Gómez</a:t>
                    </a:r>
                  </a:p>
                </p:txBody>
              </p:sp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762" y="3469316"/>
                    <a:ext cx="1414994" cy="1605321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-1833" y="5050115"/>
                    <a:ext cx="1925151" cy="448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/>
                      <a:t>Jan </a:t>
                    </a:r>
                    <a:r>
                      <a:rPr lang="en-GB" sz="900" dirty="0" err="1"/>
                      <a:t>Lavenius</a:t>
                    </a:r>
                    <a:endParaRPr lang="en-GB" sz="900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65724" y="3529578"/>
                    <a:ext cx="1515459" cy="1515458"/>
                  </a:xfrm>
                  <a:prstGeom prst="rect">
                    <a:avLst/>
                  </a:prstGeom>
                </p:spPr>
              </p:pic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961943" y="5045036"/>
                    <a:ext cx="1440163" cy="448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/>
                      <a:t>Le Qi</a:t>
                    </a:r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77093" y="3569176"/>
                    <a:ext cx="1488175" cy="1488172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81185" y="5045036"/>
                    <a:ext cx="1784082" cy="7168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err="1"/>
                      <a:t>Maxime</a:t>
                    </a:r>
                    <a:r>
                      <a:rPr lang="en-GB" sz="900" dirty="0"/>
                      <a:t> Baudette</a:t>
                    </a:r>
                  </a:p>
                </p:txBody>
              </p:sp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78785" y="3544550"/>
                    <a:ext cx="1512801" cy="151280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243143" y="5060421"/>
                    <a:ext cx="1784082" cy="448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err="1"/>
                      <a:t>Mengjia</a:t>
                    </a:r>
                    <a:r>
                      <a:rPr lang="en-GB" sz="900" dirty="0"/>
                      <a:t> Zhang</a:t>
                    </a:r>
                  </a:p>
                </p:txBody>
              </p:sp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68278" y="3495806"/>
                    <a:ext cx="1367367" cy="1583008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027227" y="5074637"/>
                    <a:ext cx="1832320" cy="7168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err="1"/>
                      <a:t>Tetiana</a:t>
                    </a:r>
                    <a:r>
                      <a:rPr lang="en-GB" sz="900" dirty="0"/>
                      <a:t> </a:t>
                    </a:r>
                    <a:r>
                      <a:rPr lang="en-GB" sz="900" dirty="0" err="1"/>
                      <a:t>Bogodorova</a:t>
                    </a:r>
                    <a:endParaRPr lang="en-GB" sz="900" dirty="0"/>
                  </a:p>
                </p:txBody>
              </p:sp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 rotWithShape="1">
                  <a:blip r:embed="rId1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306240" y="1052736"/>
                    <a:ext cx="1287189" cy="1581182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7010450" y="2606496"/>
                    <a:ext cx="1878738" cy="7168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900" dirty="0" err="1"/>
                      <a:t>Giusseppe</a:t>
                    </a:r>
                    <a:r>
                      <a:rPr lang="en-GB" sz="900" dirty="0"/>
                      <a:t> </a:t>
                    </a:r>
                    <a:r>
                      <a:rPr lang="en-GB" sz="900" dirty="0" err="1"/>
                      <a:t>Laera</a:t>
                    </a:r>
                    <a:endParaRPr lang="en-GB" sz="900" dirty="0"/>
                  </a:p>
                </p:txBody>
              </p:sp>
            </p:grp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442" y="3326588"/>
              <a:ext cx="1326419" cy="132641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138027" y="4665597"/>
              <a:ext cx="1832321" cy="607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Joan </a:t>
              </a:r>
              <a:r>
                <a:rPr lang="en-GB" sz="900" dirty="0" err="1"/>
                <a:t>Russiñol</a:t>
              </a:r>
              <a:r>
                <a:rPr lang="en-GB" sz="900" dirty="0"/>
                <a:t> </a:t>
              </a:r>
              <a:r>
                <a:rPr lang="en-GB" sz="900" dirty="0" err="1"/>
                <a:t>Mussons</a:t>
              </a:r>
              <a:endParaRPr lang="en-GB" sz="9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87624" y="1769244"/>
            <a:ext cx="802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all current and former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OpenIPSL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Developers @ KTH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7E33C9A-E09C-424D-B139-5A4162690312}" type="datetime1">
              <a:rPr lang="sv-SE" smtClean="0"/>
              <a:t>2017-04-19</a:t>
            </a:fld>
            <a:endParaRPr lang="sv-SE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32" name="Action Button: Custom 31">
            <a:hlinkClick r:id="" action="ppaction://hlinkshowjump?jump=endshow" highlightClick="1"/>
          </p:cNvPr>
          <p:cNvSpPr/>
          <p:nvPr/>
        </p:nvSpPr>
        <p:spPr>
          <a:xfrm>
            <a:off x="7202802" y="5426215"/>
            <a:ext cx="1616719" cy="432048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Join us!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Library introduction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D54F9A0-E9B2-1B4E-9600-00A9E23AEA35}" type="datetime1">
              <a:rPr lang="sv-SE" smtClean="0"/>
              <a:t>2017-04-19</a:t>
            </a:fld>
            <a:endParaRPr lang="sv-SE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38965" y="1582739"/>
            <a:ext cx="6681308" cy="407828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b="1" dirty="0" err="1"/>
              <a:t>NonElectrical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</a:t>
            </a:r>
            <a:r>
              <a:rPr lang="en-US" i="1" dirty="0"/>
              <a:t> </a:t>
            </a:r>
            <a:r>
              <a:rPr lang="en-US" i="1" dirty="0" err="1"/>
              <a:t>NonElectrical</a:t>
            </a:r>
            <a:r>
              <a:rPr lang="en-US" i="1" dirty="0"/>
              <a:t> </a:t>
            </a:r>
            <a:r>
              <a:rPr lang="en-US" dirty="0"/>
              <a:t>package is comprised by functions, blocks or models, which are used to build the aforementioned power system component models : Transfer functions, logical operators, etc.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They perform specific operations which were not available in the Modelica Standard Library (MSL)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b="1" dirty="0"/>
              <a:t>Connectors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i="1" dirty="0"/>
              <a:t>Connectors</a:t>
            </a:r>
            <a:r>
              <a:rPr lang="en-US" dirty="0"/>
              <a:t> package contains a set of specifically developed Modelica connectors to harmonize the models in this library ( e.g. </a:t>
            </a:r>
            <a:r>
              <a:rPr lang="en-US" i="1" dirty="0" err="1"/>
              <a:t>PwPin</a:t>
            </a:r>
            <a:r>
              <a:rPr lang="en-US" dirty="0"/>
              <a:t> a connector, which contains voltage and current quantities in phasor representation)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b="1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7020272" y="1542582"/>
            <a:ext cx="1944216" cy="2500762"/>
            <a:chOff x="6516216" y="2441595"/>
            <a:chExt cx="1033601" cy="13294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216" y="2441595"/>
              <a:ext cx="1025394" cy="132947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65495" y="3019926"/>
              <a:ext cx="884322" cy="6015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31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introduction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0EDFD1-B7BF-467C-97A6-8BB3B0D76B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F08AF59-D39B-6C46-A6C9-82B3C7F7138D}" type="datetime1">
              <a:rPr lang="sv-SE" smtClean="0"/>
              <a:t>2017-04-19</a:t>
            </a:fld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8964" y="1582739"/>
            <a:ext cx="6133051" cy="4078286"/>
          </a:xfrm>
        </p:spPr>
        <p:txBody>
          <a:bodyPr/>
          <a:lstStyle/>
          <a:p>
            <a:r>
              <a:rPr lang="en-US" b="1" dirty="0"/>
              <a:t>Examples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 this workshop, the </a:t>
            </a:r>
            <a:r>
              <a:rPr lang="en-US" i="1" dirty="0"/>
              <a:t>Tutorial </a:t>
            </a:r>
            <a:r>
              <a:rPr lang="en-US" dirty="0"/>
              <a:t>package will be used to showcase the possibilities of the library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 the packages </a:t>
            </a:r>
            <a:r>
              <a:rPr lang="en-US" i="1" dirty="0"/>
              <a:t>Example_1, Example_2 </a:t>
            </a:r>
            <a:r>
              <a:rPr lang="en-US" dirty="0"/>
              <a:t>and </a:t>
            </a:r>
            <a:r>
              <a:rPr lang="en-US" i="1" dirty="0"/>
              <a:t>Example_3</a:t>
            </a:r>
            <a:r>
              <a:rPr lang="en-US" dirty="0"/>
              <a:t> prepared use cases can be found where steps to build the models are described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Package </a:t>
            </a:r>
            <a:r>
              <a:rPr lang="en-US" i="1" dirty="0" err="1"/>
              <a:t>Working_Examples</a:t>
            </a:r>
            <a:r>
              <a:rPr lang="en-US" dirty="0"/>
              <a:t> and corresponding sub-packages will be used by attendees of the workshop to create use cases on their own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15" y="1786970"/>
            <a:ext cx="2232248" cy="26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62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TH Blue">
  <a:themeElements>
    <a:clrScheme name="KTH">
      <a:dk1>
        <a:sysClr val="windowText" lastClr="000000"/>
      </a:dk1>
      <a:lt1>
        <a:sysClr val="window" lastClr="FFFFFF"/>
      </a:lt1>
      <a:dk2>
        <a:srgbClr val="1954A6"/>
      </a:dk2>
      <a:lt2>
        <a:srgbClr val="E3E5E3"/>
      </a:lt2>
      <a:accent1>
        <a:srgbClr val="1954A6"/>
      </a:accent1>
      <a:accent2>
        <a:srgbClr val="24A0D8"/>
      </a:accent2>
      <a:accent3>
        <a:srgbClr val="B0C92B"/>
      </a:accent3>
      <a:accent4>
        <a:srgbClr val="D85497"/>
      </a:accent4>
      <a:accent5>
        <a:srgbClr val="E4363E"/>
      </a:accent5>
      <a:accent6>
        <a:srgbClr val="FAB919"/>
      </a:accent6>
      <a:hlink>
        <a:srgbClr val="0000FF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 Blue" id="{1FC71DFB-152F-4114-9C4E-7F8DF11469D0}" vid="{0AF9820A-DE4F-41C9-89AF-3E3050E1832C}"/>
    </a:ext>
  </a:extLst>
</a:theme>
</file>

<file path=ppt/theme/theme2.xml><?xml version="1.0" encoding="utf-8"?>
<a:theme xmlns:a="http://schemas.openxmlformats.org/drawingml/2006/main" name="Template_KTH_with colours and grafs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blue</Template>
  <TotalTime>4845</TotalTime>
  <Words>3331</Words>
  <Application>Microsoft Macintosh PowerPoint</Application>
  <PresentationFormat>On-screen Show (4:3)</PresentationFormat>
  <Paragraphs>803</Paragraphs>
  <Slides>75</Slides>
  <Notes>62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Calibri</vt:lpstr>
      <vt:lpstr>Cambria Math</vt:lpstr>
      <vt:lpstr>Courier</vt:lpstr>
      <vt:lpstr>Geneva</vt:lpstr>
      <vt:lpstr>Arial</vt:lpstr>
      <vt:lpstr>KTH Blue</vt:lpstr>
      <vt:lpstr>Template_KTH_with colours and grafs</vt:lpstr>
      <vt:lpstr>think-cell Slide</vt:lpstr>
      <vt:lpstr>OpenIPSL A Modelica Library for Power Systems Simulation</vt:lpstr>
      <vt:lpstr>Workshop Agenda</vt:lpstr>
      <vt:lpstr>Download the files for the tutorial:</vt:lpstr>
      <vt:lpstr>Load the OpenIPSL to OMEdit</vt:lpstr>
      <vt:lpstr>Load an Application Example to OMEdit</vt:lpstr>
      <vt:lpstr>Library introduction</vt:lpstr>
      <vt:lpstr>Library introduction</vt:lpstr>
      <vt:lpstr>Library introduction</vt:lpstr>
      <vt:lpstr>Library introduction</vt:lpstr>
      <vt:lpstr>Example 1*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Using OMNotebook for Interactive Analysis</vt:lpstr>
      <vt:lpstr>Loading and Simulating your Model</vt:lpstr>
      <vt:lpstr>Plotting in OMNotebook</vt:lpstr>
      <vt:lpstr>Parametric Sweep and  Simulation using OMNotebook</vt:lpstr>
      <vt:lpstr>Parametric Sweep and  Simulation using OMNotebook</vt:lpstr>
      <vt:lpstr>Parametric Sweep and  Simulation using OMNotebook</vt:lpstr>
      <vt:lpstr>Parametric Sweep and  Simulation using OMNotebook</vt:lpstr>
      <vt:lpstr>Linear Analysis</vt:lpstr>
      <vt:lpstr>Linear Analysis</vt:lpstr>
      <vt:lpstr>Linear Analysis</vt:lpstr>
      <vt:lpstr>Example 1 – Linearization using OMShell</vt:lpstr>
      <vt:lpstr>Example 1 – Linearization using OMShell</vt:lpstr>
      <vt:lpstr>Example 1 – Linearization using OMShell</vt:lpstr>
      <vt:lpstr>Example 1 – Linearization using OMShell</vt:lpstr>
      <vt:lpstr>Example 1 – Linearization using OMShell</vt:lpstr>
      <vt:lpstr>Example 1 – Linearization using OMShell</vt:lpstr>
      <vt:lpstr>Example 1 – Linearization using OMShell</vt:lpstr>
      <vt:lpstr>Example 1 – Linearization using OMShell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1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Questions?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OpenIPSL</dc:title>
  <dc:creator>Maxime Baudette</dc:creator>
  <cp:lastModifiedBy>Luigi Vanfretti</cp:lastModifiedBy>
  <cp:revision>422</cp:revision>
  <dcterms:created xsi:type="dcterms:W3CDTF">2014-11-18T14:50:55Z</dcterms:created>
  <dcterms:modified xsi:type="dcterms:W3CDTF">2017-04-19T22:55:14Z</dcterms:modified>
</cp:coreProperties>
</file>